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type="screen4x3" cy="68580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247" autoAdjust="0"/>
    <p:restoredTop sz="94660"/>
  </p:normalViewPr>
  <p:slideViewPr>
    <p:cSldViewPr>
      <p:cViewPr varScale="1">
        <p:scale>
          <a:sx n="65" d="100"/>
          <a:sy n="65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tableStyles" Target="tableStyles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87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7E0410DC-99AE-46D3-92EB-D60EB7BB713E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88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n-US"/>
          </a:p>
        </p:txBody>
      </p:sp>
      <p:sp>
        <p:nvSpPr>
          <p:cNvPr id="1048689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9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E466CEE5-B0FC-4E0B-9765-806B41163C57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12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endParaRPr dirty="0" lang="en-US"/>
          </a:p>
        </p:txBody>
      </p:sp>
      <p:sp>
        <p:nvSpPr>
          <p:cNvPr id="104861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E466CEE5-B0FC-4E0B-9765-806B41163C57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bg>
      <p:bgRef idx="1002">
        <a:schemeClr val="bg1"/>
      </p:bgRef>
    </p:bg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Rectangle 7"/>
          <p:cNvSpPr/>
          <p:nvPr/>
        </p:nvSpPr>
        <p:spPr>
          <a:xfrm flipH="1">
            <a:off x="2667000" y="0"/>
            <a:ext cx="6477000" cy="6858000"/>
          </a:xfrm>
          <a:prstGeom prst="rect"/>
          <a:blipFill>
            <a:blip xmlns:r="http://schemas.openxmlformats.org/officeDocument/2006/relationships" r:embed="rId1">
              <a:alphaModFix amt="43000"/>
            </a:blip>
            <a:tile algn="tl" flip="none" sx="50000" sy="50000" tx="0" ty="0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</a:gradFill>
            </a:fillOverlay>
            <a:innerShdw blurRad="63500" dir="10800000" dist="4445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3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/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84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rIns="45720" tIns="0">
            <a:noAutofit/>
          </a:bodyPr>
          <a:lstStyle>
            <a:lvl1pPr algn="r">
              <a:defRPr b="1" sz="42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bIns="0" lIns="45720" rIns="45720" tIns="0"/>
          <a:lstStyle>
            <a:lvl1pPr algn="r" indent="0" marL="0">
              <a:buNone/>
              <a:defRPr sz="2200">
                <a:solidFill>
                  <a:srgbClr val="FFFFFF"/>
                </a:solidFill>
                <a:effectLst/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58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58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dirty="0" lang="en-US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4858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4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5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anchor="t" vert="eaVert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4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42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4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p>
            <a:endParaRPr lang="en-US"/>
          </a:p>
        </p:txBody>
      </p:sp>
      <p:sp>
        <p:nvSpPr>
          <p:cNvPr id="104864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5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5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bg>
      <p:bgRef idx="1001">
        <a:schemeClr val="bg1"/>
      </p:bgRef>
    </p:bg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 tIns="0"/>
          <a:lstStyle>
            <a:lvl1pPr algn="r">
              <a:buNone/>
              <a:defRPr b="1" cap="all" sz="42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9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algn="r" indent="0" marL="0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60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anchor="b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6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anchor="b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6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5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0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ctr" indent="0" marL="0">
              <a:buNone/>
              <a:defRPr b="1" sz="18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71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algn="ctr" indent="0" marL="0">
              <a:buNone/>
              <a:defRPr b="1" sz="18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72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3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7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3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3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7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67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anchor="b" wrap="square"/>
          <a:lstStyle>
            <a:lvl1pPr algn="l">
              <a:buNone/>
              <a:defRPr baseline="0" sz="2400" lang="en-US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1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anchor="t" anchorCtr="0" bIns="0" compatLnSpc="1" forceAA="0" fromWordArt="0" horzOverflow="overflow" lIns="45720" numCol="1" rIns="0" rot="0" rtlCol="0" spcCol="0" spcFirstLastPara="0" tIns="0" vert="horz" vertOverflow="overflow" wrap="square">
            <a:normAutofit/>
          </a:bodyPr>
          <a:lstStyle>
            <a:lvl1pPr indent="0" mar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82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8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8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bg>
      <p:bgRef idx="1002">
        <a:schemeClr val="bg2"/>
      </p:bgRef>
    </p:bg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/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algn="t" blurRad="25000" dir="5400000" dist="12700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46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/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algn="tl" blurRad="28000" dir="5400000" dist="12700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47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anchor="b" vert="horz"/>
          <a:lstStyle>
            <a:lvl1pPr algn="l">
              <a:buNone/>
              <a:defRPr baseline="0" b="1" sz="300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dirty="0" kumimoji="0" lang="en-US"/>
          </a:p>
        </p:txBody>
      </p:sp>
      <p:sp>
        <p:nvSpPr>
          <p:cNvPr id="1048648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anchor="t" anchorCtr="0" bIns="0" compatLnSpc="1" forceAA="0" fromWordArt="0" horzOverflow="overflow" lIns="82296" numCol="1" rIns="0" rot="0" rtlCol="0" spcCol="0" spcFirstLastPara="0" tIns="0" vert="horz" vertOverflow="overflow" wrap="square">
            <a:normAutofit/>
          </a:bodyPr>
          <a:lstStyle>
            <a:lvl1pPr indent="0" marL="0">
              <a:lnSpc>
                <a:spcPct val="100000"/>
              </a:lnSpc>
              <a:spcBef>
                <a:spcPts val="0"/>
              </a:spcBef>
              <a:buFontTx/>
              <a:buNone/>
              <a:defRPr baseline="0" sz="140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algn="l" defTabSz="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  <p:sp>
        <p:nvSpPr>
          <p:cNvPr id="1048652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algn="tl" blurRad="44450" dir="5400000" dist="3810" rotWithShape="0">
              <a:srgbClr val="000000">
                <a:alpha val="60000"/>
              </a:srgbClr>
            </a:outerShdw>
          </a:effectLst>
          <a:scene3d>
            <a:camera prst="orthographicFront"/>
            <a:lightRig dir="t" rig="threeP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dirty="0" kumimoji="0" lang="en-US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image" Target="../media/image1.jpeg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8"/>
          <p:cNvSpPr/>
          <p:nvPr/>
        </p:nvSpPr>
        <p:spPr>
          <a:xfrm flipH="1">
            <a:off x="8153400" y="0"/>
            <a:ext cx="990600" cy="6858000"/>
          </a:xfrm>
          <a:prstGeom prst="rect"/>
          <a:blipFill>
            <a:blip xmlns:r="http://schemas.openxmlformats.org/officeDocument/2006/relationships" r:embed="rId12">
              <a:alphaModFix amt="43000"/>
            </a:blip>
            <a:tile algn="tl" flip="none" sx="50000" sy="50000" tx="0" ty="0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</a:gradFill>
            </a:fillOverlay>
            <a:innerShdw blurRad="63500" dir="10800000" dist="4445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77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/>
        </p:spPr>
        <p:txBody>
          <a:bodyPr anchor="b" anchorCtr="0" bIns="0" lIns="45720" rIns="45720" tIns="0" vert="horz">
            <a:normAutofit/>
          </a:bodyPr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8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en-US" smtClean="0"/>
              <a:t>Click to edit Master text styles</a:t>
            </a:r>
          </a:p>
          <a:p>
            <a:pPr eaLnBrk="1" hangingPunct="1" latinLnBrk="0" lvl="1"/>
            <a:r>
              <a:rPr kumimoji="0" lang="en-US" smtClean="0"/>
              <a:t>Second level</a:t>
            </a:r>
          </a:p>
          <a:p>
            <a:pPr eaLnBrk="1" hangingPunct="1" latinLnBrk="0" lvl="2"/>
            <a:r>
              <a:rPr kumimoji="0" lang="en-US" smtClean="0"/>
              <a:t>Third level</a:t>
            </a:r>
          </a:p>
          <a:p>
            <a:pPr eaLnBrk="1" hangingPunct="1" latinLnBrk="0" lvl="3"/>
            <a:r>
              <a:rPr kumimoji="0" lang="en-US" smtClean="0"/>
              <a:t>Fourth level</a:t>
            </a:r>
          </a:p>
          <a:p>
            <a:pPr eaLnBrk="1" hangingPunct="1" latinLnBrk="0" lvl="4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79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/>
        </p:spPr>
        <p:txBody>
          <a:bodyPr anchor="b" bIns="0" tIns="0" vert="horz"/>
          <a:lstStyle>
            <a:lvl1pPr algn="l" eaLnBrk="1" hangingPunct="1" latinLnBrk="0">
              <a:defRPr sz="1000" kumimoji="0">
                <a:solidFill>
                  <a:schemeClr val="tx2"/>
                </a:solidFill>
              </a:defRPr>
            </a:lvl1pPr>
          </a:lstStyle>
          <a:p>
            <a:fld id="{D150D429-82C8-4BD4-AEC7-9141FB4F923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04858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/>
        </p:spPr>
        <p:txBody>
          <a:bodyPr anchor="b" bIns="0" tIns="0" vert="horz"/>
          <a:lstStyle>
            <a:lvl1pPr algn="r" eaLnBrk="1" hangingPunct="1" latinLnBrk="0">
              <a:defRPr sz="1000" kumimoji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1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/>
        </p:spPr>
        <p:txBody>
          <a:bodyPr anchor="b" bIns="0" lIns="0" rIns="0" tIns="0" vert="horz"/>
          <a:lstStyle>
            <a:lvl1pPr algn="r" eaLnBrk="1" hangingPunct="1" latinLnBrk="0">
              <a:defRPr sz="1100" kumimoji="0">
                <a:solidFill>
                  <a:schemeClr val="tx2"/>
                </a:solidFill>
              </a:defRPr>
            </a:lvl1pPr>
          </a:lstStyle>
          <a:p>
            <a:fld id="{0675845F-A5E5-4842-A59F-0F6BF8E8D163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eaLnBrk="1" hangingPunct="1" latinLnBrk="0" rtl="0">
        <a:spcBef>
          <a:spcPct val="0"/>
        </a:spcBef>
        <a:buNone/>
        <a:defRPr baseline="0" b="1" cap="all" sz="3800" kern="1200" kumimoji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algn="l" eaLnBrk="1" hangingPunct="1" indent="-274320" latinLnBrk="0" marL="274320" rtl="0">
        <a:spcBef>
          <a:spcPts val="600"/>
        </a:spcBef>
        <a:buClr>
          <a:schemeClr val="tx2"/>
        </a:buClr>
        <a:buSzPct val="73000"/>
        <a:buFont typeface="Wingdings 2"/>
        <a:buChar char=""/>
        <a:defRPr baseline="0" sz="26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28600" latinLnBrk="0" marL="521208" rtl="0">
        <a:spcBef>
          <a:spcPts val="500"/>
        </a:spcBef>
        <a:buClr>
          <a:schemeClr val="accent4"/>
        </a:buClr>
        <a:buSzPct val="80000"/>
        <a:buFont typeface="Wingdings 2"/>
        <a:buChar char=""/>
        <a:defRPr sz="2300" kern="1200" kumimoji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algn="l" eaLnBrk="1" hangingPunct="1" indent="-228600" latinLnBrk="0" marL="758952" rtl="0">
        <a:spcBef>
          <a:spcPts val="400"/>
        </a:spcBef>
        <a:buClr>
          <a:schemeClr val="accent4"/>
        </a:buClr>
        <a:buSzPct val="60000"/>
        <a:buFont typeface="Wingdings"/>
        <a:buChar char="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228600" latinLnBrk="0" marL="1005840" rtl="0">
        <a:spcBef>
          <a:spcPct val="20000"/>
        </a:spcBef>
        <a:buClr>
          <a:schemeClr val="accent4"/>
        </a:buClr>
        <a:buSzPct val="80000"/>
        <a:buFont typeface="Wingdings 2"/>
        <a:buChar char=""/>
        <a:defRPr sz="2000" kern="1200" kumimoji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algn="l" eaLnBrk="1" hangingPunct="1" indent="-228600" latinLnBrk="0" marL="1280160" rtl="0">
        <a:spcBef>
          <a:spcPts val="400"/>
        </a:spcBef>
        <a:buClr>
          <a:schemeClr val="accent4"/>
        </a:buClr>
        <a:buSzPct val="70000"/>
        <a:buFont typeface="Wingdings"/>
        <a:buChar char="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182880" latinLnBrk="0" marL="1472184" rtl="0">
        <a:spcBef>
          <a:spcPts val="400"/>
        </a:spcBef>
        <a:buClr>
          <a:schemeClr val="accent4"/>
        </a:buClr>
        <a:buSzPct val="80000"/>
        <a:buFont typeface="Wingdings 2"/>
        <a:buChar char=""/>
        <a:defRPr sz="1800" kern="1200" kumimoji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algn="l" eaLnBrk="1" hangingPunct="1" indent="-182880" latinLnBrk="0" marL="1673352" rtl="0">
        <a:spcBef>
          <a:spcPct val="20000"/>
        </a:spcBef>
        <a:buClr>
          <a:schemeClr val="accent4"/>
        </a:buClr>
        <a:buSzPct val="80000"/>
        <a:buFont typeface="Wingdings 2"/>
        <a:buChar char=""/>
        <a:defRPr baseline="0" sz="16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182880" latinLnBrk="0" marL="1847088" rtl="0">
        <a:spcBef>
          <a:spcPts val="300"/>
        </a:spcBef>
        <a:buClr>
          <a:schemeClr val="accent4"/>
        </a:buClr>
        <a:buSzPct val="100000"/>
        <a:buChar char="•"/>
        <a:defRPr baseline="0" sz="1600" kern="1200" kumimoji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algn="l" eaLnBrk="1" hangingPunct="1" indent="-182880" latinLnBrk="0" marL="2057400" rtl="0">
        <a:spcBef>
          <a:spcPct val="20000"/>
        </a:spcBef>
        <a:buClr>
          <a:schemeClr val="accent4"/>
        </a:buClr>
        <a:buSzPct val="100000"/>
        <a:buFont typeface="Wingdings"/>
        <a:buChar char="§"/>
        <a:defRPr baseline="0" sz="14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en-US" smtClean="0"/>
              <a:t>Extended poisoning!</a:t>
            </a:r>
            <a:endParaRPr dirty="0" lang="en-US"/>
          </a:p>
        </p:txBody>
      </p:sp>
      <p:sp>
        <p:nvSpPr>
          <p:cNvPr id="1048590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256158" cy="2327536"/>
          </a:xfrm>
        </p:spPr>
        <p:txBody>
          <a:bodyPr>
            <a:normAutofit lnSpcReduction="10000"/>
          </a:bodyPr>
          <a:p>
            <a:r>
              <a:rPr dirty="0" lang="en-US" smtClean="0"/>
              <a:t>1</a:t>
            </a:r>
            <a:r>
              <a:rPr baseline="30000" dirty="0" lang="en-US" smtClean="0"/>
              <a:t>st</a:t>
            </a:r>
            <a:r>
              <a:rPr dirty="0" lang="en-US" smtClean="0"/>
              <a:t> MEDICAL UNIT</a:t>
            </a:r>
          </a:p>
          <a:p>
            <a:r>
              <a:rPr dirty="0" lang="en-US" smtClean="0"/>
              <a:t>CHIEF:PROF.DR.NATARAJAN.MD</a:t>
            </a:r>
          </a:p>
          <a:p>
            <a:r>
              <a:rPr dirty="0" lang="en-US" smtClean="0"/>
              <a:t>ASSISTANT PROFESSORS:</a:t>
            </a:r>
          </a:p>
          <a:p>
            <a:r>
              <a:rPr dirty="0" lang="en-US" smtClean="0"/>
              <a:t>DR.PALANIKUMARAN.MD</a:t>
            </a:r>
          </a:p>
          <a:p>
            <a:r>
              <a:rPr dirty="0" lang="en-US" smtClean="0"/>
              <a:t>DR.VASANTHAKALYANI.MD.DCP</a:t>
            </a:r>
          </a:p>
          <a:p>
            <a:r>
              <a:rPr dirty="0" lang="en-US" smtClean="0"/>
              <a:t>DR.SURESHKUMAR.MD</a:t>
            </a:r>
            <a:endParaRPr dirty="0" lang="en-US"/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p>
            <a:r>
              <a:rPr dirty="0" lang="en-US" smtClean="0"/>
              <a:t>REFLEXES:</a:t>
            </a:r>
            <a:endParaRPr dirty="0" lang="en-US"/>
          </a:p>
        </p:txBody>
      </p:sp>
      <p:graphicFrame>
        <p:nvGraphicFramePr>
          <p:cNvPr id="4194305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7239000" cy="3221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45720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RIGHT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LEFT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BICEPS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BRISK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BRISK</a:t>
                      </a:r>
                      <a:endParaRPr dirty="0" lang="en-US"/>
                    </a:p>
                  </a:txBody>
                </a:tc>
              </a:tr>
              <a:tr h="544195">
                <a:tc>
                  <a:txBody>
                    <a:bodyPr/>
                    <a:p>
                      <a:r>
                        <a:rPr dirty="0" lang="en-US" smtClean="0"/>
                        <a:t>TRICEPS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BRISK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BRISK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SUPINATOR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BRISK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BRISK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KNEE 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EXAGGERATED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EXAGGERATED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ANKLE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ABSENT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ABSENT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PATELLAR CLONUS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   (+)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(+)</a:t>
                      </a:r>
                      <a:endParaRPr dirty="0" lang="en-US"/>
                    </a:p>
                  </a:txBody>
                </a:tc>
              </a:tr>
              <a:tr h="345440">
                <a:tc>
                  <a:txBody>
                    <a:bodyPr/>
                    <a:p>
                      <a:r>
                        <a:rPr dirty="0" lang="en-US" smtClean="0"/>
                        <a:t>ANKLE CLONUS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   (-)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(-)</a:t>
                      </a:r>
                      <a:endParaRPr dirty="0" lang="en-US"/>
                    </a:p>
                  </a:txBody>
                </a:tc>
              </a:tr>
            </a:tbl>
          </a:graphicData>
        </a:graphic>
      </p:graphicFrame>
      <p:sp>
        <p:nvSpPr>
          <p:cNvPr id="1048615" name="TextBox 4"/>
          <p:cNvSpPr txBox="1"/>
          <p:nvPr/>
        </p:nvSpPr>
        <p:spPr>
          <a:xfrm>
            <a:off x="1066800" y="5943600"/>
            <a:ext cx="5562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 smtClean="0"/>
              <a:t>BILATERAL PLANTAR NO RESPONSE.</a:t>
            </a:r>
            <a:endParaRPr dirty="0" lang="en-US"/>
          </a:p>
        </p:txBody>
      </p:sp>
    </p:spTree>
  </p:cSld>
  <p:clrMapOvr>
    <a:masterClrMapping/>
  </p:clrMapOvr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SENSORY SYSTEM EXAMINATION: NORMAL</a:t>
            </a:r>
          </a:p>
          <a:p>
            <a:r>
              <a:rPr dirty="0" lang="en-US" smtClean="0"/>
              <a:t>BEEVOR SIGN:NEGATIVE</a:t>
            </a:r>
          </a:p>
          <a:p>
            <a:r>
              <a:rPr dirty="0" lang="en-US" smtClean="0"/>
              <a:t>NO CEREBELLAR SIGNS</a:t>
            </a:r>
          </a:p>
          <a:p>
            <a:r>
              <a:rPr dirty="0" lang="en-US" smtClean="0"/>
              <a:t>NO NECK STIFFNESS</a:t>
            </a:r>
          </a:p>
          <a:p>
            <a:r>
              <a:rPr dirty="0" lang="en-US" smtClean="0"/>
              <a:t>SPINE AND CRANIUM NORMAL</a:t>
            </a:r>
            <a:endParaRPr dirty="0" lang="en-US"/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INVESTIGATIONS: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HB:11.2 gm/dl</a:t>
            </a:r>
          </a:p>
          <a:p>
            <a:r>
              <a:rPr dirty="0" lang="en-US" smtClean="0"/>
              <a:t>Tc:6200 cells/cu.mm</a:t>
            </a:r>
          </a:p>
          <a:p>
            <a:r>
              <a:rPr dirty="0" lang="en-US" smtClean="0"/>
              <a:t>Pcv:37%</a:t>
            </a:r>
          </a:p>
          <a:p>
            <a:r>
              <a:rPr dirty="0" lang="en-US" smtClean="0"/>
              <a:t>Platelet:3.75lakhs/cu.mm</a:t>
            </a:r>
          </a:p>
          <a:p>
            <a:pPr>
              <a:buNone/>
            </a:pPr>
            <a:r>
              <a:rPr dirty="0" lang="en-US" smtClean="0"/>
              <a:t>RBC INDICES:</a:t>
            </a:r>
          </a:p>
          <a:p>
            <a:pPr>
              <a:buNone/>
            </a:pPr>
            <a:r>
              <a:rPr dirty="0" lang="en-US" smtClean="0"/>
              <a:t>MCV:78 :MCH:23.5 :MCHC:30.1 RDW:68.3</a:t>
            </a:r>
          </a:p>
          <a:p>
            <a:pPr>
              <a:buNone/>
            </a:pPr>
            <a:r>
              <a:rPr dirty="0" lang="en-US" smtClean="0"/>
              <a:t>PERIPHERAL </a:t>
            </a:r>
            <a:r>
              <a:rPr dirty="0" lang="en-US" err="1" smtClean="0"/>
              <a:t>SMEAR:Microcytic</a:t>
            </a:r>
            <a:r>
              <a:rPr dirty="0" lang="en-US" smtClean="0"/>
              <a:t> </a:t>
            </a:r>
            <a:r>
              <a:rPr dirty="0" lang="en-US" err="1" smtClean="0"/>
              <a:t>hypochromic</a:t>
            </a:r>
            <a:r>
              <a:rPr dirty="0" lang="en-US" smtClean="0"/>
              <a:t> anemia with </a:t>
            </a:r>
            <a:r>
              <a:rPr dirty="0" lang="en-US" err="1" smtClean="0"/>
              <a:t>anisopoikilocytosis</a:t>
            </a:r>
            <a:r>
              <a:rPr dirty="0" lang="en-US" smtClean="0"/>
              <a:t>.</a:t>
            </a:r>
            <a:endParaRPr dirty="0" lang="en-US"/>
          </a:p>
        </p:txBody>
      </p:sp>
    </p:spTree>
  </p:cSld>
  <p:clrMapOvr>
    <a:masterClrMapping/>
  </p:clrMapOvr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Rbs:91 mg/dl</a:t>
            </a:r>
          </a:p>
          <a:p>
            <a:r>
              <a:rPr dirty="0" lang="en-US" smtClean="0"/>
              <a:t>Urea:16 . </a:t>
            </a:r>
            <a:r>
              <a:rPr dirty="0" lang="en-US" err="1" smtClean="0"/>
              <a:t>Creatinine</a:t>
            </a:r>
            <a:r>
              <a:rPr dirty="0" lang="en-US" smtClean="0"/>
              <a:t> :0.8</a:t>
            </a:r>
          </a:p>
          <a:p>
            <a:r>
              <a:rPr dirty="0" lang="en-US" err="1" smtClean="0"/>
              <a:t>Ecg</a:t>
            </a:r>
            <a:r>
              <a:rPr dirty="0" lang="en-US" smtClean="0"/>
              <a:t>: HR:75/</a:t>
            </a:r>
            <a:r>
              <a:rPr dirty="0" lang="en-US" err="1" smtClean="0"/>
              <a:t>min.sinus</a:t>
            </a:r>
            <a:r>
              <a:rPr dirty="0" lang="en-US" smtClean="0"/>
              <a:t> rhythm. T inversion in V2-V6 lead 1,2,avf</a:t>
            </a:r>
          </a:p>
          <a:p>
            <a:r>
              <a:rPr dirty="0" lang="en-US" smtClean="0"/>
              <a:t>ECHO: Normal study.</a:t>
            </a:r>
          </a:p>
          <a:p>
            <a:r>
              <a:rPr dirty="0" lang="en-US" smtClean="0"/>
              <a:t>Tsh:1.80(0.3-5.5)</a:t>
            </a:r>
          </a:p>
          <a:p>
            <a:r>
              <a:rPr dirty="0" lang="en-US" err="1" smtClean="0"/>
              <a:t>HBSAG:negative</a:t>
            </a:r>
            <a:r>
              <a:rPr dirty="0" lang="en-US" smtClean="0"/>
              <a:t>. ANTI HCV: negative</a:t>
            </a:r>
          </a:p>
          <a:p>
            <a:r>
              <a:rPr dirty="0" lang="en-US" err="1" smtClean="0"/>
              <a:t>Usg</a:t>
            </a:r>
            <a:r>
              <a:rPr dirty="0" lang="en-US" smtClean="0"/>
              <a:t> abdomen and pelvis: FATTY LIVER</a:t>
            </a:r>
          </a:p>
          <a:p>
            <a:r>
              <a:rPr dirty="0" lang="en-US" smtClean="0"/>
              <a:t>VDRL:NON REACTIVE.</a:t>
            </a:r>
          </a:p>
          <a:p>
            <a:endParaRPr dirty="0" lang="en-US"/>
          </a:p>
        </p:txBody>
      </p:sp>
    </p:spTree>
  </p:cSld>
  <p:clrMapOvr>
    <a:masterClrMapping/>
  </p:clrMapOvr>
  <p:timing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lang="en-US" smtClean="0"/>
              <a:t>SERUM CHOLINESTERASE:1640U/L</a:t>
            </a:r>
          </a:p>
          <a:p>
            <a:pPr>
              <a:buNone/>
            </a:pPr>
            <a:r>
              <a:rPr dirty="0" lang="en-US" smtClean="0"/>
              <a:t>REFERENCE(4900-11900)</a:t>
            </a:r>
            <a:endParaRPr dirty="0" lang="en-US" smtClean="0"/>
          </a:p>
          <a:p>
            <a:endParaRPr dirty="0" lang="en-US" smtClean="0"/>
          </a:p>
          <a:p>
            <a:pPr>
              <a:buNone/>
            </a:pPr>
            <a:r>
              <a:rPr dirty="0" lang="en-US" smtClean="0"/>
              <a:t>CSF ANALYSIS:</a:t>
            </a:r>
          </a:p>
          <a:p>
            <a:pPr>
              <a:buNone/>
            </a:pPr>
            <a:r>
              <a:rPr dirty="0" lang="en-US" smtClean="0"/>
              <a:t>CLEAR COLOURLESS</a:t>
            </a:r>
          </a:p>
          <a:p>
            <a:pPr>
              <a:buNone/>
            </a:pPr>
            <a:r>
              <a:rPr dirty="0" lang="en-US" smtClean="0"/>
              <a:t>PROTEIN:40mg/dl</a:t>
            </a:r>
          </a:p>
          <a:p>
            <a:pPr>
              <a:buNone/>
            </a:pPr>
            <a:r>
              <a:rPr dirty="0" lang="en-US" smtClean="0"/>
              <a:t>SUGAR:45mg/dl</a:t>
            </a:r>
          </a:p>
          <a:p>
            <a:pPr>
              <a:buNone/>
            </a:pPr>
            <a:r>
              <a:rPr dirty="0" lang="en-US" smtClean="0"/>
              <a:t>Cells:5 cells/cu.mm</a:t>
            </a:r>
          </a:p>
          <a:p>
            <a:pPr>
              <a:buNone/>
            </a:pPr>
            <a:r>
              <a:rPr dirty="0" lang="en-US" err="1" smtClean="0"/>
              <a:t>Globulin:Negative</a:t>
            </a:r>
            <a:endParaRPr dirty="0" lang="en-US"/>
          </a:p>
        </p:txBody>
      </p:sp>
    </p:spTree>
  </p:cSld>
  <p:clrMapOvr>
    <a:masterClrMapping/>
  </p:clrMapOvr>
  <p:timing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Neurophysician</a:t>
            </a:r>
            <a:r>
              <a:rPr dirty="0" lang="en-US" smtClean="0"/>
              <a:t> opinion:</a:t>
            </a:r>
            <a:endParaRPr dirty="0" lang="en-US"/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IMPRESSION: SPASTIC PARAPLEGIA PROBABLY HYPOXIC ETIOLOGY.</a:t>
            </a:r>
          </a:p>
          <a:p>
            <a:endParaRPr dirty="0" lang="en-US" smtClean="0"/>
          </a:p>
          <a:p>
            <a:r>
              <a:rPr dirty="0" lang="en-US" smtClean="0"/>
              <a:t>SUGGESTION:</a:t>
            </a:r>
          </a:p>
          <a:p>
            <a:pPr>
              <a:buNone/>
            </a:pPr>
            <a:r>
              <a:rPr dirty="0" lang="en-US" smtClean="0"/>
              <a:t>MRI C SPINE WITH WHOLE SPINE AND BRAIN </a:t>
            </a:r>
          </a:p>
          <a:p>
            <a:pPr>
              <a:buNone/>
            </a:pPr>
            <a:r>
              <a:rPr dirty="0" lang="en-US" smtClean="0"/>
              <a:t>SCREENING.</a:t>
            </a:r>
          </a:p>
          <a:p>
            <a:pPr>
              <a:buNone/>
            </a:pPr>
            <a:r>
              <a:rPr dirty="0" lang="en-US" smtClean="0"/>
              <a:t>PHYSIOTHERAPY</a:t>
            </a:r>
          </a:p>
        </p:txBody>
      </p:sp>
    </p:spTree>
  </p:cSld>
  <p:clrMapOvr>
    <a:masterClrMapping/>
  </p:clrMapOvr>
  <p:timing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dirty="0" lang="en-US" smtClean="0"/>
              <a:t>MRI LS SPINE WITH WHOLE SPINE AND BRAIN SCREENING:</a:t>
            </a:r>
            <a:endParaRPr dirty="0" lang="en-US"/>
          </a:p>
        </p:txBody>
      </p:sp>
      <p:pic>
        <p:nvPicPr>
          <p:cNvPr id="2097156" name="Content Placeholder 3" descr="IMG-20210810-WA0018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219200" y="1609725"/>
            <a:ext cx="5867400" cy="4846638"/>
          </a:xfrm>
        </p:spPr>
      </p:pic>
    </p:spTree>
  </p:cSld>
  <p:clrMapOvr>
    <a:masterClrMapping/>
  </p:clrMapOvr>
  <p:timing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28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0" cy="5769936"/>
          </a:xfrm>
        </p:spPr>
        <p:txBody>
          <a:bodyPr/>
          <a:p>
            <a:r>
              <a:rPr dirty="0" lang="en-US" smtClean="0"/>
              <a:t>TOXIC DEMYELINATION NOTED IN LOWER THORACIC SEGMENTS. MRI BRAIN SHOWS PERIVENTRICULAR HYPERINTENSITY PROBABLY TOXIC DEMYELINATION.</a:t>
            </a:r>
          </a:p>
          <a:p>
            <a:pPr>
              <a:buNone/>
            </a:pPr>
            <a:endParaRPr dirty="0" lang="en-US"/>
          </a:p>
        </p:txBody>
      </p:sp>
      <p:pic>
        <p:nvPicPr>
          <p:cNvPr id="2097157" name="Picture 3" descr="IMG-20210810-WA0004.jpg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295400" y="2362200"/>
            <a:ext cx="6134695" cy="3886200"/>
          </a:xfrm>
          <a:prstGeom prst="rect"/>
        </p:spPr>
      </p:pic>
    </p:spTree>
  </p:cSld>
  <p:clrMapOvr>
    <a:masterClrMapping/>
  </p:clrMapOvr>
  <p:timing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FINAL DIAGNOSIS:</a:t>
            </a:r>
            <a:endParaRPr dirty="0" lang="en-US"/>
          </a:p>
        </p:txBody>
      </p:sp>
      <p:sp>
        <p:nvSpPr>
          <p:cNvPr id="104863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4800" lang="en-US" smtClean="0"/>
              <a:t>A CASE OF ACUTE SPASTIC PARAPARESIS DUE TO DELAYED OPC TOXICITY.</a:t>
            </a:r>
          </a:p>
          <a:p>
            <a:pPr>
              <a:buNone/>
            </a:pPr>
            <a:endParaRPr dirty="0" sz="4800" lang="en-US"/>
          </a:p>
        </p:txBody>
      </p:sp>
    </p:spTree>
  </p:cSld>
  <p:clrMapOvr>
    <a:masterClrMapping/>
  </p:clrMapOvr>
  <p:timing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AIM OF THE PRESENTATION:</a:t>
            </a:r>
            <a:endParaRPr dirty="0" lang="en-US"/>
          </a:p>
        </p:txBody>
      </p:sp>
      <p:sp>
        <p:nvSpPr>
          <p:cNvPr id="104863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TO EMPHASIZE LATE NEUROLOGICAL MANIFESTATION OF OPC POISONING</a:t>
            </a:r>
          </a:p>
          <a:p>
            <a:r>
              <a:rPr dirty="0" lang="en-US" smtClean="0"/>
              <a:t>ENHANCED  NEUROTOXICITY OF OPC AND PYRETHROID COMBINATION</a:t>
            </a:r>
            <a:endParaRPr dirty="0" lang="en-US"/>
          </a:p>
        </p:txBody>
      </p:sp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A 25 year old male was brought to GRH Madurai with complaints of weakness of both lower limbs for past 4 days.</a:t>
            </a:r>
          </a:p>
          <a:p>
            <a:pPr>
              <a:buNone/>
            </a:pPr>
            <a:r>
              <a:rPr dirty="0" lang="en-US" smtClean="0"/>
              <a:t>H/O PRESENTING ILLNESS:</a:t>
            </a:r>
          </a:p>
          <a:p>
            <a:pPr>
              <a:buNone/>
            </a:pPr>
            <a:r>
              <a:rPr dirty="0" lang="en-US" smtClean="0"/>
              <a:t>About 40 days before patient was apparently normal after which he consumed CHLORPYRIFOS 50% + CYPERMETHRIN 5% about 100 ml .When he reached our hospital he was in an unconscious state and was immediately </a:t>
            </a:r>
            <a:r>
              <a:rPr dirty="0" lang="en-US" err="1" smtClean="0"/>
              <a:t>intubated</a:t>
            </a:r>
            <a:r>
              <a:rPr dirty="0" lang="en-US" smtClean="0"/>
              <a:t>.</a:t>
            </a:r>
            <a:endParaRPr dirty="0" lang="en-US"/>
          </a:p>
        </p:txBody>
      </p:sp>
    </p:spTree>
  </p:cSld>
  <p:clrMapOvr>
    <a:masterClrMapping/>
  </p:clrMapOvr>
  <p:timing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dirty="0" sz="6600" lang="en-US" smtClean="0"/>
              <a:t>THANK YOU</a:t>
            </a:r>
            <a:endParaRPr dirty="0" sz="6600" lang="en-US"/>
          </a:p>
        </p:txBody>
      </p:sp>
      <p:sp>
        <p:nvSpPr>
          <p:cNvPr id="104863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</p:spTree>
  </p:cSld>
  <p:clrMapOvr>
    <a:masterClrMapping/>
  </p:clrMapOvr>
  <p:timing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dirty="0" lang="en-US"/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5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lang="en-US" err="1" smtClean="0"/>
              <a:t>Tracheostomy</a:t>
            </a:r>
            <a:r>
              <a:rPr dirty="0" lang="en-US" smtClean="0"/>
              <a:t> was done on day 13. Patient’s condition gradually improved and he was discharged on Day 20.During the </a:t>
            </a:r>
            <a:r>
              <a:rPr dirty="0" lang="en-US" smtClean="0"/>
              <a:t>stay Of </a:t>
            </a:r>
            <a:r>
              <a:rPr dirty="0" lang="en-US" smtClean="0"/>
              <a:t>patient </a:t>
            </a:r>
            <a:r>
              <a:rPr dirty="0" lang="en-US" smtClean="0"/>
              <a:t>,2 </a:t>
            </a:r>
            <a:r>
              <a:rPr dirty="0" lang="en-US" smtClean="0"/>
              <a:t>packed cell was transfused.</a:t>
            </a:r>
          </a:p>
          <a:p>
            <a:pPr>
              <a:buNone/>
            </a:pPr>
            <a:endParaRPr dirty="0" lang="en-US" smtClean="0"/>
          </a:p>
          <a:p>
            <a:pPr>
              <a:buNone/>
            </a:pPr>
            <a:r>
              <a:rPr dirty="0" lang="en-US" smtClean="0"/>
              <a:t>AFTER DISCHARGE,</a:t>
            </a:r>
          </a:p>
          <a:p>
            <a:pPr>
              <a:buNone/>
            </a:pPr>
            <a:r>
              <a:rPr dirty="0" lang="en-US" smtClean="0"/>
              <a:t> </a:t>
            </a:r>
            <a:r>
              <a:rPr dirty="0" lang="en-US" smtClean="0"/>
              <a:t>He was normal for 10 days except had </a:t>
            </a:r>
            <a:r>
              <a:rPr dirty="0" lang="en-US" smtClean="0"/>
              <a:t>mild </a:t>
            </a:r>
            <a:r>
              <a:rPr dirty="0" lang="en-US" smtClean="0"/>
              <a:t>difficulty to standing from squatting position. </a:t>
            </a:r>
            <a:r>
              <a:rPr dirty="0" lang="en-US" smtClean="0"/>
              <a:t>11</a:t>
            </a:r>
            <a:r>
              <a:rPr baseline="30000" dirty="0" lang="en-US" smtClean="0"/>
              <a:t>th</a:t>
            </a:r>
            <a:r>
              <a:rPr dirty="0" lang="en-US" smtClean="0"/>
              <a:t> day after discharge</a:t>
            </a:r>
            <a:r>
              <a:rPr dirty="0" lang="en-US" smtClean="0"/>
              <a:t>  </a:t>
            </a:r>
            <a:r>
              <a:rPr dirty="0" lang="en-US" smtClean="0"/>
              <a:t>he developed weakness of left lower limb followed by right </a:t>
            </a:r>
            <a:r>
              <a:rPr dirty="0" lang="en-US" smtClean="0"/>
              <a:t>lower limb.</a:t>
            </a:r>
            <a:endParaRPr dirty="0" lang="en-US" smtClean="0"/>
          </a:p>
          <a:p>
            <a:pPr>
              <a:buNone/>
            </a:pPr>
            <a:endParaRPr dirty="0" lang="en-US" smtClean="0"/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154" lnSpcReduction="20000"/>
          </a:bodyPr>
          <a:p>
            <a:r>
              <a:rPr dirty="0" lang="en-US" smtClean="0"/>
              <a:t>H/o inability to roll over the bed/ inability to get up from supine position</a:t>
            </a:r>
            <a:r>
              <a:rPr dirty="0" lang="en-US" smtClean="0"/>
              <a:t>.</a:t>
            </a:r>
          </a:p>
          <a:p>
            <a:r>
              <a:rPr dirty="0" lang="en-US" smtClean="0"/>
              <a:t>H/O Difficulty in holding slippers</a:t>
            </a:r>
          </a:p>
          <a:p>
            <a:r>
              <a:rPr dirty="0" lang="en-US" smtClean="0"/>
              <a:t>H/O Difficulty in climbing stairs</a:t>
            </a:r>
            <a:endParaRPr dirty="0" lang="en-US" smtClean="0"/>
          </a:p>
          <a:p>
            <a:r>
              <a:rPr dirty="0" lang="en-US" smtClean="0"/>
              <a:t>H/O SIGNIFICANT LOSS OF WEIGHT +(20Kgs in 1 month)</a:t>
            </a:r>
          </a:p>
          <a:p>
            <a:r>
              <a:rPr dirty="0" lang="en-US" smtClean="0"/>
              <a:t>No H/O Trauma</a:t>
            </a:r>
          </a:p>
          <a:p>
            <a:r>
              <a:rPr dirty="0" lang="en-US" smtClean="0"/>
              <a:t> No h/o Fever/cough/breathlessness.</a:t>
            </a:r>
          </a:p>
          <a:p>
            <a:r>
              <a:rPr dirty="0" lang="en-US" smtClean="0"/>
              <a:t>No H/O bladder and bowel disturbances.</a:t>
            </a:r>
          </a:p>
          <a:p>
            <a:r>
              <a:rPr dirty="0" lang="en-US" smtClean="0"/>
              <a:t>No H/o </a:t>
            </a:r>
            <a:r>
              <a:rPr dirty="0" lang="en-US" err="1" smtClean="0"/>
              <a:t>diarrhoea</a:t>
            </a:r>
            <a:endParaRPr dirty="0" lang="en-US" smtClean="0"/>
          </a:p>
          <a:p>
            <a:r>
              <a:rPr dirty="0" lang="en-US" smtClean="0"/>
              <a:t>No H/o headache/vomiting.</a:t>
            </a:r>
          </a:p>
          <a:p>
            <a:r>
              <a:rPr dirty="0" lang="en-US" smtClean="0"/>
              <a:t>No H/o speech disturbance.</a:t>
            </a:r>
          </a:p>
          <a:p>
            <a:r>
              <a:rPr dirty="0" lang="en-US" smtClean="0"/>
              <a:t>No H/o convulsions/loss of consciousness.</a:t>
            </a:r>
          </a:p>
          <a:p>
            <a:pPr>
              <a:buNone/>
            </a:pPr>
            <a:endParaRPr dirty="0" lang="en-US" smtClean="0"/>
          </a:p>
          <a:p>
            <a:endParaRPr dirty="0" lang="en-US"/>
          </a:p>
        </p:txBody>
      </p:sp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0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PAST H/O:</a:t>
            </a:r>
          </a:p>
          <a:p>
            <a:pPr>
              <a:buNone/>
            </a:pPr>
            <a:r>
              <a:rPr dirty="0" lang="en-US" smtClean="0"/>
              <a:t>Not a K/C/O SHTN/T2DM/PTB</a:t>
            </a:r>
          </a:p>
          <a:p>
            <a:pPr>
              <a:buNone/>
            </a:pPr>
            <a:r>
              <a:rPr dirty="0" lang="en-US" smtClean="0"/>
              <a:t>No previous similar episodes.</a:t>
            </a:r>
          </a:p>
          <a:p>
            <a:pPr>
              <a:buNone/>
            </a:pPr>
            <a:endParaRPr dirty="0" lang="en-US" smtClean="0"/>
          </a:p>
          <a:p>
            <a:pPr>
              <a:buFont typeface="Wingdings" pitchFamily="2" charset="2"/>
              <a:buChar char="q"/>
            </a:pPr>
            <a:r>
              <a:rPr dirty="0" lang="en-US" smtClean="0"/>
              <a:t>PERSONAL H/O:</a:t>
            </a:r>
          </a:p>
          <a:p>
            <a:pPr>
              <a:buNone/>
            </a:pPr>
            <a:r>
              <a:rPr dirty="0" lang="en-US" smtClean="0"/>
              <a:t>Takes mixed diet.</a:t>
            </a:r>
          </a:p>
          <a:p>
            <a:pPr>
              <a:buNone/>
            </a:pPr>
            <a:r>
              <a:rPr dirty="0" lang="en-US" smtClean="0"/>
              <a:t>Bladder and bowel habits normal.</a:t>
            </a:r>
          </a:p>
          <a:p>
            <a:pPr>
              <a:buNone/>
            </a:pPr>
            <a:r>
              <a:rPr dirty="0" lang="en-US" smtClean="0"/>
              <a:t> Smoker and alcoholic for past 3 years.</a:t>
            </a:r>
            <a:endParaRPr dirty="0" lang="en-US"/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General examination:</a:t>
            </a:r>
            <a:endParaRPr dirty="0" lang="en-US"/>
          </a:p>
        </p:txBody>
      </p:sp>
      <p:sp>
        <p:nvSpPr>
          <p:cNvPr id="1048605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239000" cy="4846320"/>
          </a:xfrm>
        </p:spPr>
        <p:txBody>
          <a:bodyPr/>
          <a:p>
            <a:r>
              <a:rPr dirty="0" lang="en-US" smtClean="0"/>
              <a:t>Patient </a:t>
            </a:r>
            <a:r>
              <a:rPr dirty="0" lang="en-US" err="1" smtClean="0"/>
              <a:t>conscious,oriented,afebrile</a:t>
            </a:r>
            <a:r>
              <a:rPr dirty="0" lang="en-US" smtClean="0"/>
              <a:t>,</a:t>
            </a:r>
          </a:p>
          <a:p>
            <a:pPr>
              <a:buNone/>
            </a:pPr>
            <a:r>
              <a:rPr dirty="0" lang="en-US" smtClean="0"/>
              <a:t>               </a:t>
            </a:r>
            <a:r>
              <a:rPr dirty="0" lang="en-US" smtClean="0"/>
              <a:t>mild</a:t>
            </a:r>
            <a:r>
              <a:rPr dirty="0" lang="en-US" smtClean="0"/>
              <a:t> </a:t>
            </a:r>
            <a:r>
              <a:rPr dirty="0" lang="en-US" smtClean="0"/>
              <a:t>pallor, No pedal edema,</a:t>
            </a:r>
          </a:p>
          <a:p>
            <a:pPr>
              <a:buNone/>
            </a:pPr>
            <a:r>
              <a:rPr dirty="0" lang="en-US" smtClean="0"/>
              <a:t>                no cyanosis, no clubbing ,</a:t>
            </a:r>
          </a:p>
          <a:p>
            <a:pPr>
              <a:buNone/>
            </a:pPr>
            <a:r>
              <a:rPr dirty="0" lang="en-US" smtClean="0"/>
              <a:t>                No generalized </a:t>
            </a:r>
            <a:r>
              <a:rPr dirty="0" lang="en-US" err="1" smtClean="0"/>
              <a:t>lymphadenopathy</a:t>
            </a:r>
            <a:r>
              <a:rPr dirty="0" lang="en-US" smtClean="0"/>
              <a:t>.</a:t>
            </a:r>
          </a:p>
          <a:p>
            <a:pPr>
              <a:buNone/>
            </a:pPr>
            <a:r>
              <a:rPr b="1" dirty="0" sz="3200" lang="en-US" smtClean="0"/>
              <a:t>VITALS:</a:t>
            </a:r>
          </a:p>
          <a:p>
            <a:pPr>
              <a:buNone/>
            </a:pPr>
            <a:r>
              <a:rPr b="1" dirty="0" sz="2400" lang="en-US" smtClean="0"/>
              <a:t>               BP: 120/70 mmHg </a:t>
            </a:r>
            <a:r>
              <a:rPr dirty="0" sz="2400" lang="en-US" smtClean="0"/>
              <a:t>in right upper limb in supine position</a:t>
            </a:r>
          </a:p>
          <a:p>
            <a:pPr>
              <a:buNone/>
            </a:pPr>
            <a:r>
              <a:rPr b="1" dirty="0" sz="2400" lang="en-US" smtClean="0"/>
              <a:t>               PR:75/min</a:t>
            </a:r>
          </a:p>
          <a:p>
            <a:pPr>
              <a:buNone/>
            </a:pPr>
            <a:r>
              <a:rPr b="1" dirty="0" sz="2400" lang="en-US" smtClean="0"/>
              <a:t>               spo2: 98% in room air.</a:t>
            </a:r>
            <a:endParaRPr b="1" dirty="0" sz="2400" lang="en-US"/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Systemic examination:</a:t>
            </a:r>
            <a:endParaRPr dirty="0" lang="en-US"/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Cvs</a:t>
            </a:r>
            <a:r>
              <a:rPr dirty="0" lang="en-US" smtClean="0"/>
              <a:t>: S1S2 Heard. No murmurs.</a:t>
            </a:r>
          </a:p>
          <a:p>
            <a:r>
              <a:rPr dirty="0" lang="en-US" smtClean="0"/>
              <a:t>RS: Bilateral Air entry present. NVBS(+).</a:t>
            </a:r>
          </a:p>
          <a:p>
            <a:r>
              <a:rPr dirty="0" lang="en-US" smtClean="0"/>
              <a:t>CNS:</a:t>
            </a:r>
          </a:p>
          <a:p>
            <a:pPr>
              <a:buNone/>
            </a:pPr>
            <a:r>
              <a:rPr dirty="0" lang="en-US" smtClean="0"/>
              <a:t>         Conscious </a:t>
            </a:r>
          </a:p>
          <a:p>
            <a:pPr>
              <a:buNone/>
            </a:pPr>
            <a:r>
              <a:rPr dirty="0" lang="en-US" smtClean="0"/>
              <a:t>         oriented </a:t>
            </a:r>
          </a:p>
          <a:p>
            <a:pPr>
              <a:buNone/>
            </a:pPr>
            <a:r>
              <a:rPr dirty="0" lang="en-US" smtClean="0"/>
              <a:t>         obeys oral commands</a:t>
            </a:r>
          </a:p>
          <a:p>
            <a:pPr>
              <a:buNone/>
            </a:pPr>
            <a:r>
              <a:rPr dirty="0" lang="en-US" smtClean="0"/>
              <a:t>  HIGHER MENTAL FUNCTION : Normal</a:t>
            </a:r>
          </a:p>
          <a:p>
            <a:pPr>
              <a:buNone/>
            </a:pPr>
            <a:r>
              <a:rPr dirty="0" lang="en-US" smtClean="0"/>
              <a:t>  CRANIAL NERVE </a:t>
            </a:r>
            <a:r>
              <a:rPr dirty="0" lang="en-US" err="1" smtClean="0"/>
              <a:t>EXAMINATION:Normal</a:t>
            </a:r>
            <a:r>
              <a:rPr dirty="0" lang="en-US" smtClean="0"/>
              <a:t>.</a:t>
            </a:r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Motor system examination:</a:t>
            </a:r>
            <a:endParaRPr dirty="0" lang="en-US"/>
          </a:p>
        </p:txBody>
      </p:sp>
      <p:graphicFrame>
        <p:nvGraphicFramePr>
          <p:cNvPr id="419430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72390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RIGHT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              LEFT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BULK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ARM-18cm</a:t>
                      </a:r>
                    </a:p>
                    <a:p>
                      <a:r>
                        <a:rPr dirty="0" lang="en-US" smtClean="0"/>
                        <a:t>FOREARM-19</a:t>
                      </a:r>
                      <a:r>
                        <a:rPr baseline="0" dirty="0" lang="en-US" smtClean="0"/>
                        <a:t> cm</a:t>
                      </a:r>
                    </a:p>
                    <a:p>
                      <a:endParaRPr baseline="0" dirty="0" lang="en-US" smtClean="0"/>
                    </a:p>
                    <a:p>
                      <a:r>
                        <a:rPr baseline="0" dirty="0" lang="en-US" smtClean="0"/>
                        <a:t>THIGH:28cm</a:t>
                      </a:r>
                    </a:p>
                    <a:p>
                      <a:r>
                        <a:rPr baseline="0" dirty="0" lang="en-US" smtClean="0"/>
                        <a:t>LEG:24cm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ARM-19cm</a:t>
                      </a:r>
                    </a:p>
                    <a:p>
                      <a:r>
                        <a:rPr dirty="0" lang="en-US" smtClean="0"/>
                        <a:t>FOREARM-20cm</a:t>
                      </a:r>
                    </a:p>
                    <a:p>
                      <a:endParaRPr dirty="0" lang="en-US" smtClean="0"/>
                    </a:p>
                    <a:p>
                      <a:r>
                        <a:rPr dirty="0" lang="en-US" smtClean="0"/>
                        <a:t>THIGH:28cm</a:t>
                      </a:r>
                    </a:p>
                    <a:p>
                      <a:r>
                        <a:rPr dirty="0" lang="en-US" smtClean="0"/>
                        <a:t>LEG:24cm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TONE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UL: NORMAL</a:t>
                      </a:r>
                    </a:p>
                    <a:p>
                      <a:r>
                        <a:rPr dirty="0" lang="en-US" smtClean="0"/>
                        <a:t>LL:HYPERTONIA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UL:NORMAL</a:t>
                      </a:r>
                    </a:p>
                    <a:p>
                      <a:r>
                        <a:rPr dirty="0" lang="en-US" smtClean="0"/>
                        <a:t>LL:HYPERTONIA.</a:t>
                      </a:r>
                      <a:endParaRPr dirty="0" lang="en-US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lang="en-US" smtClean="0"/>
                        <a:t>POWER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UL:5/5</a:t>
                      </a:r>
                    </a:p>
                    <a:p>
                      <a:r>
                        <a:rPr dirty="0" lang="en-US" smtClean="0"/>
                        <a:t>LL:3/5</a:t>
                      </a:r>
                    </a:p>
                    <a:p>
                      <a:r>
                        <a:rPr dirty="0" lang="en-US" smtClean="0"/>
                        <a:t>HAND GRIP GOOD</a:t>
                      </a:r>
                      <a:endParaRPr dirty="0" lang="en-US"/>
                    </a:p>
                  </a:txBody>
                </a:tc>
                <a:tc>
                  <a:txBody>
                    <a:bodyPr/>
                    <a:p>
                      <a:r>
                        <a:rPr dirty="0" lang="en-US" smtClean="0"/>
                        <a:t>UL: 5/5</a:t>
                      </a:r>
                    </a:p>
                    <a:p>
                      <a:r>
                        <a:rPr dirty="0" lang="en-US" smtClean="0"/>
                        <a:t>LL:3/5</a:t>
                      </a:r>
                    </a:p>
                    <a:p>
                      <a:r>
                        <a:rPr dirty="0" lang="en-US" smtClean="0"/>
                        <a:t>HAND</a:t>
                      </a:r>
                      <a:r>
                        <a:rPr baseline="0" dirty="0" lang="en-US" smtClean="0"/>
                        <a:t> GRIP GOOD</a:t>
                      </a:r>
                      <a:endParaRPr dirty="0" lang="en-US" smtClean="0"/>
                    </a:p>
                  </a:txBody>
                </a:tc>
              </a:tr>
            </a:tbl>
          </a:graphicData>
        </a:graphic>
      </p:graphicFrame>
      <p:sp>
        <p:nvSpPr>
          <p:cNvPr id="1048609" name="TextBox 4"/>
          <p:cNvSpPr txBox="1"/>
          <p:nvPr/>
        </p:nvSpPr>
        <p:spPr>
          <a:xfrm>
            <a:off x="1371600" y="5791200"/>
            <a:ext cx="5562600" cy="891541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 smtClean="0"/>
              <a:t>FASCICULATIONS ABSENT AT REST.HOWEVER DURING HYPERVENTILATION FASCICULATIONS  OBSERVED IN RIGHT PECTORAL REGION.</a:t>
            </a:r>
            <a:endParaRPr dirty="0" lang="en-US"/>
          </a:p>
        </p:txBody>
      </p:sp>
    </p:spTree>
  </p:cSld>
  <p:clrMapOvr>
    <a:masterClrMapping/>
  </p:clrMapOvr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2097152" name="Content Placeholder 3" descr="IMG-20210810-WA0033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762000" y="914400"/>
            <a:ext cx="2514600" cy="2514600"/>
          </a:xfrm>
        </p:spPr>
      </p:pic>
      <p:pic>
        <p:nvPicPr>
          <p:cNvPr id="2097153" name="Picture 4" descr="IMG-20210810-WA0031.jpg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4343400" y="838200"/>
            <a:ext cx="2710458" cy="2438400"/>
          </a:xfrm>
          <a:prstGeom prst="rect"/>
        </p:spPr>
      </p:pic>
      <p:pic>
        <p:nvPicPr>
          <p:cNvPr id="2097154" name="Picture 5" descr="IMG-20210810-WA0032.jpg"/>
          <p:cNvPicPr>
            <a:picLocks noChangeAspect="1"/>
          </p:cNvPicPr>
          <p:nvPr/>
        </p:nvPicPr>
        <p:blipFill>
          <a:blip xmlns:r="http://schemas.openxmlformats.org/officeDocument/2006/relationships" r:embed="rId3"/>
          <a:stretch>
            <a:fillRect/>
          </a:stretch>
        </p:blipFill>
        <p:spPr>
          <a:xfrm>
            <a:off x="533400" y="4114800"/>
            <a:ext cx="3091458" cy="2438400"/>
          </a:xfrm>
          <a:prstGeom prst="rect"/>
        </p:spPr>
      </p:pic>
      <p:pic>
        <p:nvPicPr>
          <p:cNvPr id="2097155" name="Picture 6" descr="IMG-20210810-WA0030.jpg"/>
          <p:cNvPicPr>
            <a:picLocks noChangeAspect="1"/>
          </p:cNvPicPr>
          <p:nvPr/>
        </p:nvPicPr>
        <p:blipFill>
          <a:blip xmlns:r="http://schemas.openxmlformats.org/officeDocument/2006/relationships" r:embed="rId4"/>
          <a:stretch>
            <a:fillRect/>
          </a:stretch>
        </p:blipFill>
        <p:spPr>
          <a:xfrm>
            <a:off x="4343400" y="3810000"/>
            <a:ext cx="3086100" cy="2667000"/>
          </a:xfrm>
          <a:prstGeom prst="rect"/>
        </p:spPr>
      </p:pic>
    </p:spTree>
  </p:cSld>
  <p:clrMapOvr>
    <a:masterClrMapping/>
  </p:clrMapOvr>
  <p:timing/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lastClr="000000" val="windowText"/>
      </a:dk1>
      <a:lt1>
        <a:sysClr lastClr="FFFFFF" val="window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r="5400000" dist="25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r="5400000" dist="254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r="5400000" dist="254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dir="t" rig="contrasting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algn="tl" flip="none" sx="50000" sy="50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Slide 1</dc:title>
  <dc:creator>Matrix</dc:creator>
  <cp:lastModifiedBy>Matrix</cp:lastModifiedBy>
  <dcterms:created xsi:type="dcterms:W3CDTF">2021-08-10T00:59:52Z</dcterms:created>
  <dcterms:modified xsi:type="dcterms:W3CDTF">2021-08-10T17:01:41Z</dcterms:modified>
</cp:coreProperties>
</file>